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3" r:id="rId1"/>
    <p:sldMasterId id="2147484285" r:id="rId2"/>
    <p:sldMasterId id="2147484297" r:id="rId3"/>
    <p:sldMasterId id="2147484309" r:id="rId4"/>
    <p:sldMasterId id="2147484321" r:id="rId5"/>
    <p:sldMasterId id="2147484333" r:id="rId6"/>
    <p:sldMasterId id="2147484345" r:id="rId7"/>
    <p:sldMasterId id="2147484357" r:id="rId8"/>
    <p:sldMasterId id="2147484369" r:id="rId9"/>
    <p:sldMasterId id="2147484381" r:id="rId10"/>
    <p:sldMasterId id="2147484393" r:id="rId11"/>
    <p:sldMasterId id="2147484405" r:id="rId12"/>
    <p:sldMasterId id="2147484417" r:id="rId13"/>
  </p:sldMasterIdLst>
  <p:notesMasterIdLst>
    <p:notesMasterId r:id="rId69"/>
  </p:notesMasterIdLst>
  <p:sldIdLst>
    <p:sldId id="256" r:id="rId14"/>
    <p:sldId id="257" r:id="rId15"/>
    <p:sldId id="259" r:id="rId16"/>
    <p:sldId id="261" r:id="rId17"/>
    <p:sldId id="260" r:id="rId18"/>
    <p:sldId id="267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306" r:id="rId28"/>
    <p:sldId id="307" r:id="rId29"/>
    <p:sldId id="282" r:id="rId30"/>
    <p:sldId id="283" r:id="rId31"/>
    <p:sldId id="299" r:id="rId32"/>
    <p:sldId id="300" r:id="rId33"/>
    <p:sldId id="305" r:id="rId34"/>
    <p:sldId id="316" r:id="rId35"/>
    <p:sldId id="308" r:id="rId36"/>
    <p:sldId id="309" r:id="rId37"/>
    <p:sldId id="310" r:id="rId38"/>
    <p:sldId id="272" r:id="rId39"/>
    <p:sldId id="274" r:id="rId40"/>
    <p:sldId id="275" r:id="rId41"/>
    <p:sldId id="315" r:id="rId42"/>
    <p:sldId id="276" r:id="rId43"/>
    <p:sldId id="278" r:id="rId44"/>
    <p:sldId id="277" r:id="rId45"/>
    <p:sldId id="279" r:id="rId46"/>
    <p:sldId id="281" r:id="rId47"/>
    <p:sldId id="284" r:id="rId48"/>
    <p:sldId id="273" r:id="rId49"/>
    <p:sldId id="317" r:id="rId50"/>
    <p:sldId id="288" r:id="rId51"/>
    <p:sldId id="302" r:id="rId52"/>
    <p:sldId id="290" r:id="rId53"/>
    <p:sldId id="289" r:id="rId54"/>
    <p:sldId id="291" r:id="rId55"/>
    <p:sldId id="292" r:id="rId56"/>
    <p:sldId id="293" r:id="rId57"/>
    <p:sldId id="304" r:id="rId58"/>
    <p:sldId id="295" r:id="rId59"/>
    <p:sldId id="294" r:id="rId60"/>
    <p:sldId id="301" r:id="rId61"/>
    <p:sldId id="296" r:id="rId62"/>
    <p:sldId id="297" r:id="rId63"/>
    <p:sldId id="311" r:id="rId64"/>
    <p:sldId id="312" r:id="rId65"/>
    <p:sldId id="313" r:id="rId66"/>
    <p:sldId id="314" r:id="rId67"/>
    <p:sldId id="25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41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BBAB4-7791-0343-8EED-F7B1A3074B36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1BA42-0AAF-554B-8F18-054F650AD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2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Lab I’m from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Background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with Peter for a couple years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Encounter UNIX/Linux as an undergrad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Work with barley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UNIX/Linux system extremely useful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Hands on tutorial with Shawn helping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54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creating filenames, make sure to not use spaces!!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9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Debian</a:t>
            </a:r>
            <a:r>
              <a:rPr lang="en-US" dirty="0" smtClean="0"/>
              <a:t> system: free operating system, a UNIX</a:t>
            </a:r>
            <a:r>
              <a:rPr lang="en-US" baseline="0" dirty="0" smtClean="0"/>
              <a:t> like </a:t>
            </a:r>
            <a:r>
              <a:rPr lang="en-US" baseline="0" smtClean="0"/>
              <a:t>operating system, </a:t>
            </a:r>
            <a:r>
              <a:rPr lang="en-US" smtClean="0"/>
              <a:t>Linux </a:t>
            </a:r>
            <a:r>
              <a:rPr lang="en-US" dirty="0" smtClean="0"/>
              <a:t>distribution was based off of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3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go-to text</a:t>
            </a:r>
            <a:r>
              <a:rPr lang="en-US" baseline="0" dirty="0" smtClean="0"/>
              <a:t>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 a longer script for this example and</a:t>
            </a:r>
            <a:r>
              <a:rPr lang="en-US" baseline="0" dirty="0" smtClean="0"/>
              <a:t> put in </a:t>
            </a:r>
            <a:r>
              <a:rPr lang="en-US" baseline="0" dirty="0" err="1" smtClean="0"/>
              <a:t>itasca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on Vim reference Thomas </a:t>
            </a:r>
            <a:r>
              <a:rPr lang="en-US" dirty="0" err="1" smtClean="0"/>
              <a:t>Girke</a:t>
            </a:r>
            <a:r>
              <a:rPr lang="en-US" baseline="0" dirty="0" smtClean="0"/>
              <a:t> Tutorial, link included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more – show them </a:t>
            </a:r>
            <a:r>
              <a:rPr lang="en-US" baseline="0" dirty="0" err="1" smtClean="0"/>
              <a:t>RTC_Targets.intervals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6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Decide</a:t>
            </a:r>
            <a:r>
              <a:rPr lang="en-US" baseline="0" dirty="0" smtClean="0"/>
              <a:t> if I want to go through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for-loops are/concept of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Gzip</a:t>
            </a:r>
            <a:r>
              <a:rPr lang="en-US" dirty="0" smtClean="0"/>
              <a:t>, bzip2, zip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viewing unzipped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baseline="0" dirty="0" smtClean="0"/>
              <a:t> stands for secure shell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purposes</a:t>
            </a:r>
            <a:r>
              <a:rPr lang="en-US" baseline="0" dirty="0" smtClean="0"/>
              <a:t> of this tutorial we will only work from Macs, if you have questions on logging in to MSI from a Windows machine, see me after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5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this</a:t>
            </a:r>
            <a:r>
              <a:rPr lang="en-US" baseline="0" dirty="0" smtClean="0"/>
              <a:t> slide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to keep in mind when</a:t>
            </a:r>
            <a:r>
              <a:rPr lang="en-US" baseline="0" dirty="0" smtClean="0"/>
              <a:t> going through Thomas </a:t>
            </a:r>
            <a:r>
              <a:rPr lang="en-US" baseline="0" dirty="0" err="1" smtClean="0"/>
              <a:t>Girke’s</a:t>
            </a:r>
            <a:r>
              <a:rPr lang="en-US" baseline="0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Lifejacket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type </a:t>
            </a:r>
            <a:r>
              <a:rPr lang="en-US" dirty="0" err="1" smtClean="0"/>
              <a:t>pwd</a:t>
            </a:r>
            <a:r>
              <a:rPr lang="en-US" dirty="0" smtClean="0"/>
              <a:t> in their terminals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 have</a:t>
            </a:r>
            <a:r>
              <a:rPr lang="en-US" baseline="0" dirty="0" smtClean="0"/>
              <a:t> an answer key linked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take out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them ‘</a:t>
            </a:r>
            <a:r>
              <a:rPr lang="en-US" dirty="0" err="1" smtClean="0"/>
              <a:t>pwd</a:t>
            </a:r>
            <a:r>
              <a:rPr lang="en-US" dirty="0" smtClean="0"/>
              <a:t>’ in home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s.bioinformatics.ucr.edu/home/linux-bas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ldp.org/HOWTO/Bash-Prog-Intro-HOWTO-3.html" TargetMode="External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liux1299/af6fffc5d96e8d44dc9b" TargetMode="External"/><Relationship Id="rId2" Type="http://schemas.openxmlformats.org/officeDocument/2006/relationships/hyperlink" Target="http://manuals.bioinformatics.ucr.edu/home/linux-basics" TargetMode="Externa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Unix/Linux Basics</a:t>
            </a:r>
            <a:br>
              <a:rPr lang="en-US" dirty="0" smtClean="0"/>
            </a:br>
            <a:r>
              <a:rPr lang="en-US" sz="5400" dirty="0" smtClean="0">
                <a:hlinkClick r:id="rId3"/>
              </a:rPr>
              <a:t>Thomas Girke Tutorial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mtClean="0"/>
              <a:t>Lab: Peter </a:t>
            </a:r>
            <a:r>
              <a:rPr lang="en-US" dirty="0" smtClean="0"/>
              <a:t>Morrell</a:t>
            </a:r>
          </a:p>
          <a:p>
            <a:pPr algn="ctr"/>
            <a:r>
              <a:rPr lang="en-US" dirty="0" smtClean="0"/>
              <a:t>Chaochih </a:t>
            </a:r>
            <a:r>
              <a:rPr lang="en-US" dirty="0" err="1" smtClean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2" r="908"/>
          <a:stretch/>
        </p:blipFill>
        <p:spPr>
          <a:xfrm>
            <a:off x="1289276" y="1845734"/>
            <a:ext cx="6620882" cy="43876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Shortcuts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56627" y="2606978"/>
            <a:ext cx="6553530" cy="2892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6627" y="3519506"/>
            <a:ext cx="6553531" cy="35929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56626" y="4214387"/>
            <a:ext cx="6553531" cy="39449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6627" y="5713296"/>
            <a:ext cx="6553531" cy="49124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24" b="-831"/>
          <a:stretch/>
        </p:blipFill>
        <p:spPr>
          <a:xfrm>
            <a:off x="399616" y="2049459"/>
            <a:ext cx="8362789" cy="18955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Files in Directories and Applications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2580" y="2150843"/>
            <a:ext cx="7892197" cy="52641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2580" y="4472158"/>
            <a:ext cx="789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Example of a find command we will be using frequently later on today</a:t>
            </a:r>
          </a:p>
          <a:p>
            <a:r>
              <a:rPr lang="en-US" dirty="0" smtClean="0"/>
              <a:t>find `</a:t>
            </a:r>
            <a:r>
              <a:rPr lang="en-US" dirty="0" err="1" smtClean="0"/>
              <a:t>pwd</a:t>
            </a:r>
            <a:r>
              <a:rPr lang="en-US" dirty="0" smtClean="0"/>
              <a:t>` -name “filename” | 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0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3" b="252"/>
          <a:stretch/>
        </p:blipFill>
        <p:spPr>
          <a:xfrm>
            <a:off x="168579" y="2414212"/>
            <a:ext cx="8827098" cy="24656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Things in Files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579" y="2414212"/>
            <a:ext cx="8827098" cy="155478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" r="931"/>
          <a:stretch/>
        </p:blipFill>
        <p:spPr>
          <a:xfrm>
            <a:off x="1540860" y="1775849"/>
            <a:ext cx="6088965" cy="4435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 and Ownership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46820" y="2161081"/>
            <a:ext cx="5683006" cy="8105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6820" y="3531428"/>
            <a:ext cx="5683006" cy="23535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6819" y="4357155"/>
            <a:ext cx="5683006" cy="79379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" b="2132"/>
          <a:stretch/>
        </p:blipFill>
        <p:spPr>
          <a:xfrm>
            <a:off x="179817" y="1806167"/>
            <a:ext cx="8778266" cy="1690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1.2: Useful Unix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196" y="2501692"/>
            <a:ext cx="8787887" cy="3560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196" y="3003066"/>
            <a:ext cx="8787887" cy="49376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9817" y="3496827"/>
            <a:ext cx="8829317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You should already be in the directory ‘</a:t>
            </a:r>
            <a:r>
              <a:rPr lang="en-US" dirty="0" err="1" smtClean="0"/>
              <a:t>GitHub</a:t>
            </a:r>
            <a:r>
              <a:rPr lang="en-US" dirty="0" smtClean="0"/>
              <a:t>’ we created earlier</a:t>
            </a:r>
          </a:p>
          <a:p>
            <a:r>
              <a:rPr lang="en-US" dirty="0" smtClean="0"/>
              <a:t># If not use ‘cd’ to get to the directory</a:t>
            </a:r>
          </a:p>
          <a:p>
            <a:r>
              <a:rPr lang="en-US" dirty="0" smtClean="0"/>
              <a:t>cd ~/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To download files to ‘</a:t>
            </a:r>
            <a:r>
              <a:rPr lang="en-US" dirty="0" err="1" smtClean="0"/>
              <a:t>GitHub</a:t>
            </a:r>
            <a:r>
              <a:rPr lang="en-US" dirty="0" smtClean="0"/>
              <a:t>’ directory, you must have the </a:t>
            </a:r>
            <a:r>
              <a:rPr lang="en-US" dirty="0" err="1" smtClean="0"/>
              <a:t>url</a:t>
            </a:r>
            <a:r>
              <a:rPr lang="en-US" dirty="0" smtClean="0"/>
              <a:t> of the raw format of the file</a:t>
            </a:r>
          </a:p>
          <a:p>
            <a:r>
              <a:rPr lang="en-US" dirty="0" smtClean="0"/>
              <a:t># Use the command ‘</a:t>
            </a:r>
            <a:r>
              <a:rPr lang="en-US" dirty="0" err="1" smtClean="0"/>
              <a:t>wget</a:t>
            </a:r>
            <a:r>
              <a:rPr lang="en-US" dirty="0" smtClean="0"/>
              <a:t>’ </a:t>
            </a:r>
          </a:p>
          <a:p>
            <a:r>
              <a:rPr lang="en-US" dirty="0" smtClean="0"/>
              <a:t># You can download files by copying and pasting one </a:t>
            </a:r>
            <a:r>
              <a:rPr lang="en-US" dirty="0" err="1" smtClean="0"/>
              <a:t>url</a:t>
            </a:r>
            <a:r>
              <a:rPr lang="en-US" dirty="0" smtClean="0"/>
              <a:t> at a time</a:t>
            </a:r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contam.fastq</a:t>
            </a:r>
            <a:endParaRPr lang="en-US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132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 We will download another file from a different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contaminated.fastq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# Now let’s download multiple files from different links with ‘</a:t>
            </a:r>
            <a:r>
              <a:rPr lang="en-US" dirty="0" err="1" smtClean="0"/>
              <a:t>wget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Each link must be separated by a space</a:t>
            </a:r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-files/master/chapter-03-remedial-unix/tb1-protein.fasta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-files/master/chapter-03-remedial-unix/tga1-protein.fasta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To view file sizes, permissions, date, etc. line by line</a:t>
            </a:r>
          </a:p>
          <a:p>
            <a:r>
              <a:rPr lang="en-US" dirty="0"/>
              <a:t># Use the '</a:t>
            </a:r>
            <a:r>
              <a:rPr lang="en-US" dirty="0" err="1"/>
              <a:t>ls</a:t>
            </a:r>
            <a:r>
              <a:rPr lang="en-US" dirty="0"/>
              <a:t>' command</a:t>
            </a:r>
          </a:p>
          <a:p>
            <a:r>
              <a:rPr lang="en-US" dirty="0"/>
              <a:t># '-l' means use long listing format</a:t>
            </a:r>
          </a:p>
          <a:p>
            <a:r>
              <a:rPr lang="en-US" dirty="0"/>
              <a:t># '-h' will print sizes of files in human readable </a:t>
            </a:r>
            <a:r>
              <a:rPr lang="en-US" dirty="0" smtClean="0"/>
              <a:t>format</a:t>
            </a:r>
          </a:p>
          <a:p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lh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STDIN, STDOUT, and STDERR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85468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 smtClean="0"/>
              <a:t># By default, UNIX commands read from standard input (STDIN) and send their output to standard out (STDOUT)</a:t>
            </a:r>
          </a:p>
          <a:p>
            <a:r>
              <a:rPr lang="en-US" sz="1900" dirty="0" smtClean="0"/>
              <a:t># Example: STDIN and STDOUT</a:t>
            </a:r>
          </a:p>
          <a:p>
            <a:r>
              <a:rPr lang="en-US" sz="1900" dirty="0" smtClean="0"/>
              <a:t># This will take the input of a program and output it to be written to a file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 &gt; </a:t>
            </a:r>
            <a:r>
              <a:rPr lang="en-US" sz="1900" dirty="0" err="1" smtClean="0"/>
              <a:t>ls-l.txt</a:t>
            </a:r>
            <a:endParaRPr lang="en-US" sz="1900" dirty="0" smtClean="0"/>
          </a:p>
          <a:p>
            <a:endParaRPr lang="en-US" sz="1900" dirty="0" smtClean="0"/>
          </a:p>
          <a:p>
            <a:r>
              <a:rPr lang="en-US" sz="1900" dirty="0" smtClean="0"/>
              <a:t># STDERR are error messages that output to the screen</a:t>
            </a:r>
          </a:p>
          <a:p>
            <a:r>
              <a:rPr lang="en-US" sz="1900" dirty="0" smtClean="0"/>
              <a:t># this is an example of </a:t>
            </a:r>
            <a:r>
              <a:rPr lang="en-US" sz="1900" dirty="0" err="1" smtClean="0"/>
              <a:t>grep</a:t>
            </a:r>
            <a:r>
              <a:rPr lang="en-US" sz="1900" dirty="0" smtClean="0"/>
              <a:t> errors output to the screen</a:t>
            </a:r>
          </a:p>
          <a:p>
            <a:r>
              <a:rPr lang="en-US" sz="1900" dirty="0" err="1"/>
              <a:t>g</a:t>
            </a:r>
            <a:r>
              <a:rPr lang="en-US" sz="1900" dirty="0" err="1" smtClean="0"/>
              <a:t>rep</a:t>
            </a:r>
            <a:r>
              <a:rPr lang="en-US" sz="1900" dirty="0" smtClean="0"/>
              <a:t> da * 2</a:t>
            </a:r>
            <a:r>
              <a:rPr lang="en-US" sz="1600" dirty="0" smtClean="0"/>
              <a:t>	</a:t>
            </a:r>
          </a:p>
          <a:p>
            <a:endParaRPr lang="en-US" sz="1600" dirty="0"/>
          </a:p>
          <a:p>
            <a:r>
              <a:rPr lang="en-US" sz="1800" dirty="0" smtClean="0"/>
              <a:t>For more examples, see </a:t>
            </a:r>
            <a:r>
              <a:rPr lang="en-US" sz="1800" dirty="0">
                <a:hlinkClick r:id="rId2"/>
              </a:rPr>
              <a:t>LINUX </a:t>
            </a:r>
            <a:r>
              <a:rPr lang="en-US" sz="1800" dirty="0" smtClean="0">
                <a:hlinkClick r:id="rId2"/>
              </a:rPr>
              <a:t>HOWTOs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31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" b="1"/>
          <a:stretch/>
        </p:blipFill>
        <p:spPr>
          <a:xfrm>
            <a:off x="122849" y="2617152"/>
            <a:ext cx="8935851" cy="21851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1725" y="3116703"/>
            <a:ext cx="8378112" cy="168193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Another form of redirects</a:t>
            </a:r>
          </a:p>
          <a:p>
            <a:r>
              <a:rPr lang="en-US" dirty="0" smtClean="0"/>
              <a:t>A way to chain commands together</a:t>
            </a:r>
          </a:p>
          <a:p>
            <a:pPr lvl="1"/>
            <a:r>
              <a:rPr lang="en-US" dirty="0" smtClean="0"/>
              <a:t>Can take STDOUT of one command and send it to STDIN of another</a:t>
            </a:r>
          </a:p>
          <a:p>
            <a:pPr lvl="1"/>
            <a:r>
              <a:rPr lang="en-US" dirty="0" smtClean="0"/>
              <a:t>Denoted by the ‘|’ symbol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</a:t>
            </a:r>
            <a:r>
              <a:rPr lang="en-US" dirty="0" err="1" smtClean="0"/>
              <a:t>name_of</a:t>
            </a:r>
            <a:r>
              <a:rPr lang="en-US" dirty="0" smtClean="0"/>
              <a:t> _file” | sort</a:t>
            </a:r>
          </a:p>
        </p:txBody>
      </p:sp>
    </p:spTree>
    <p:extLst>
      <p:ext uri="{BB962C8B-B14F-4D97-AF65-F5344CB8AC3E}">
        <p14:creationId xmlns:p14="http://schemas.microsoft.com/office/powerpoint/2010/main" val="33505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Using powerful Linux command-line utilities.</a:t>
            </a:r>
          </a:p>
          <a:p>
            <a:endParaRPr lang="en-US" dirty="0"/>
          </a:p>
          <a:p>
            <a:r>
              <a:rPr lang="en-US" dirty="0" smtClean="0"/>
              <a:t>Learn commonly used Linux commands.</a:t>
            </a:r>
          </a:p>
          <a:p>
            <a:endParaRPr lang="en-US" dirty="0"/>
          </a:p>
          <a:p>
            <a:r>
              <a:rPr lang="en-US" dirty="0" smtClean="0"/>
              <a:t>Servers at the Minnesota Supercomputing Institute (MSI) run Linux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log-in into the remote Linux shell</a:t>
            </a:r>
          </a:p>
        </p:txBody>
      </p:sp>
    </p:spTree>
    <p:extLst>
      <p:ext uri="{BB962C8B-B14F-4D97-AF65-F5344CB8AC3E}">
        <p14:creationId xmlns:p14="http://schemas.microsoft.com/office/powerpoint/2010/main" val="2548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Denoted by ‘*’ and is a wildcard</a:t>
            </a:r>
          </a:p>
          <a:p>
            <a:r>
              <a:rPr lang="en-US" dirty="0" smtClean="0"/>
              <a:t>Find all that matches surrounding text</a:t>
            </a:r>
          </a:p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# Matches all files that end with a .</a:t>
            </a:r>
            <a:r>
              <a:rPr lang="en-US" dirty="0" err="1" smtClean="0"/>
              <a:t>fastq</a:t>
            </a:r>
            <a:endParaRPr lang="en-US" dirty="0"/>
          </a:p>
          <a:p>
            <a:r>
              <a:rPr lang="en-US" dirty="0" smtClean="0"/>
              <a:t>*.</a:t>
            </a:r>
            <a:r>
              <a:rPr lang="en-US" dirty="0" err="1" smtClean="0"/>
              <a:t>fastq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 matches all files that start with WBDC_</a:t>
            </a:r>
          </a:p>
          <a:p>
            <a:r>
              <a:rPr lang="en-US" dirty="0" smtClean="0"/>
              <a:t>WBDC_*</a:t>
            </a:r>
          </a:p>
          <a:p>
            <a:endParaRPr lang="en-US" dirty="0"/>
          </a:p>
          <a:p>
            <a:r>
              <a:rPr lang="en-US" dirty="0" smtClean="0"/>
              <a:t># matches all files that have the following date in the file name</a:t>
            </a:r>
          </a:p>
          <a:p>
            <a:r>
              <a:rPr lang="en-US" dirty="0" smtClean="0"/>
              <a:t>*_2015-08-05*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7024"/>
            <a:ext cx="7543801" cy="4483799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</a:t>
            </a:r>
            <a:r>
              <a:rPr lang="en-US" dirty="0" smtClean="0"/>
              <a:t>‘find’ </a:t>
            </a:r>
            <a:r>
              <a:rPr lang="en-US" dirty="0"/>
              <a:t>command to locate all .</a:t>
            </a:r>
            <a:r>
              <a:rPr lang="en-US" dirty="0" err="1"/>
              <a:t>fasta</a:t>
            </a:r>
            <a:r>
              <a:rPr lang="en-US" dirty="0"/>
              <a:t> files</a:t>
            </a:r>
          </a:p>
          <a:p>
            <a:r>
              <a:rPr lang="en-US" dirty="0"/>
              <a:t># '</a:t>
            </a:r>
            <a:r>
              <a:rPr lang="en-US" dirty="0" err="1"/>
              <a:t>pwd</a:t>
            </a:r>
            <a:r>
              <a:rPr lang="en-US" dirty="0"/>
              <a:t>' means point working directory</a:t>
            </a:r>
          </a:p>
          <a:p>
            <a:r>
              <a:rPr lang="en-US" dirty="0"/>
              <a:t># 'sort' sorts text line by line in alphabetical order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</a:t>
            </a:r>
          </a:p>
          <a:p>
            <a:endParaRPr lang="en-US" dirty="0" smtClean="0"/>
          </a:p>
          <a:p>
            <a:r>
              <a:rPr lang="en-US" dirty="0" smtClean="0"/>
              <a:t># Check how many files are listed using ‘</a:t>
            </a:r>
            <a:r>
              <a:rPr lang="en-US" dirty="0" err="1" smtClean="0"/>
              <a:t>wc</a:t>
            </a:r>
            <a:r>
              <a:rPr lang="en-US" dirty="0" smtClean="0"/>
              <a:t>’ command</a:t>
            </a:r>
          </a:p>
          <a:p>
            <a:r>
              <a:rPr lang="en-US" dirty="0" smtClean="0"/>
              <a:t># ‘-l’ option searches line by line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 | </a:t>
            </a:r>
            <a:r>
              <a:rPr lang="en-US" dirty="0" err="1" smtClean="0"/>
              <a:t>wc</a:t>
            </a:r>
            <a:r>
              <a:rPr lang="en-US" dirty="0" smtClean="0"/>
              <a:t> -l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/>
              <a:t>There should be 3 files with .</a:t>
            </a:r>
            <a:r>
              <a:rPr lang="en-US" dirty="0" err="1"/>
              <a:t>fasta</a:t>
            </a:r>
            <a:r>
              <a:rPr lang="en-US" dirty="0"/>
              <a:t> in their </a:t>
            </a:r>
            <a:r>
              <a:rPr lang="en-US" dirty="0" smtClean="0"/>
              <a:t>name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"*.fast*" | sort</a:t>
            </a:r>
          </a:p>
          <a:p>
            <a:endParaRPr lang="en-US" dirty="0" smtClean="0"/>
          </a:p>
          <a:p>
            <a:r>
              <a:rPr lang="en-US" dirty="0" smtClean="0"/>
              <a:t># Check </a:t>
            </a:r>
            <a:r>
              <a:rPr lang="en-US" dirty="0"/>
              <a:t>how many files it found using '</a:t>
            </a:r>
            <a:r>
              <a:rPr lang="en-US" dirty="0" err="1"/>
              <a:t>wc</a:t>
            </a:r>
            <a:r>
              <a:rPr lang="en-US" dirty="0"/>
              <a:t>' command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"*.fast*" | sort | </a:t>
            </a:r>
            <a:r>
              <a:rPr lang="en-US" dirty="0" err="1"/>
              <a:t>wc</a:t>
            </a:r>
            <a:r>
              <a:rPr lang="en-US" dirty="0"/>
              <a:t> </a:t>
            </a:r>
            <a:r>
              <a:rPr lang="en-US" dirty="0" smtClean="0"/>
              <a:t>–l</a:t>
            </a:r>
          </a:p>
          <a:p>
            <a:endParaRPr lang="en-US" dirty="0"/>
          </a:p>
          <a:p>
            <a:r>
              <a:rPr lang="en-US" dirty="0" smtClean="0"/>
              <a:t># There </a:t>
            </a:r>
            <a:r>
              <a:rPr lang="en-US" dirty="0"/>
              <a:t>should be 5 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/>
              <a:t>fastq</a:t>
            </a:r>
            <a:r>
              <a:rPr lang="en-US" dirty="0"/>
              <a:t> in their filenames in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# Use ‘</a:t>
            </a:r>
            <a:r>
              <a:rPr lang="en-US" dirty="0" err="1" smtClean="0"/>
              <a:t>ls</a:t>
            </a:r>
            <a:r>
              <a:rPr lang="en-US" dirty="0" smtClean="0"/>
              <a:t>’ command to view permissions of files downloaded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–l</a:t>
            </a:r>
          </a:p>
          <a:p>
            <a:endParaRPr lang="en-US" dirty="0"/>
          </a:p>
          <a:p>
            <a:r>
              <a:rPr lang="en-US" dirty="0" smtClean="0"/>
              <a:t># Now we will change permissions for the file ‘</a:t>
            </a:r>
            <a:r>
              <a:rPr lang="en-US" dirty="0" err="1" smtClean="0"/>
              <a:t>contam.fastq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Let’s assign read + write permissions for the user (u) and group (g)</a:t>
            </a:r>
          </a:p>
          <a:p>
            <a:r>
              <a:rPr lang="en-US" dirty="0" smtClean="0"/>
              <a:t># You </a:t>
            </a:r>
            <a:r>
              <a:rPr lang="en-US" dirty="0"/>
              <a:t>almost never want to assign permissions to world (o</a:t>
            </a:r>
            <a:r>
              <a:rPr lang="en-US" dirty="0" smtClean="0"/>
              <a:t>)</a:t>
            </a:r>
          </a:p>
          <a:p>
            <a:r>
              <a:rPr lang="en-US" dirty="0" smtClean="0"/>
              <a:t># </a:t>
            </a:r>
            <a:r>
              <a:rPr lang="en-US" dirty="0" smtClean="0"/>
              <a:t>World </a:t>
            </a:r>
            <a:r>
              <a:rPr lang="en-US" dirty="0" smtClean="0"/>
              <a:t>permissions </a:t>
            </a:r>
            <a:r>
              <a:rPr lang="en-US" dirty="0"/>
              <a:t>gives </a:t>
            </a:r>
            <a:r>
              <a:rPr lang="en-US" dirty="0" smtClean="0"/>
              <a:t>anyone </a:t>
            </a:r>
            <a:r>
              <a:rPr lang="en-US" dirty="0"/>
              <a:t>either read (r), write (w) and/or execute (x) permissions to your files</a:t>
            </a:r>
            <a:endParaRPr lang="en-US" dirty="0" smtClean="0"/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 smtClean="0"/>
              <a:t>ug+rw</a:t>
            </a:r>
            <a:r>
              <a:rPr lang="en-US" dirty="0" smtClean="0"/>
              <a:t>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# Use '</a:t>
            </a:r>
            <a:r>
              <a:rPr lang="en-US" dirty="0" err="1"/>
              <a:t>ls</a:t>
            </a:r>
            <a:r>
              <a:rPr lang="en-US" dirty="0"/>
              <a:t>' command again to view </a:t>
            </a:r>
            <a:r>
              <a:rPr lang="en-US" dirty="0" smtClean="0"/>
              <a:t>changes </a:t>
            </a:r>
            <a:r>
              <a:rPr lang="en-US" dirty="0"/>
              <a:t>in permissions</a:t>
            </a:r>
          </a:p>
          <a:p>
            <a:r>
              <a:rPr lang="en-US" dirty="0" err="1"/>
              <a:t>ls</a:t>
            </a:r>
            <a:r>
              <a:rPr lang="en-US" dirty="0"/>
              <a:t> -l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</a:t>
            </a:r>
            <a:r>
              <a:rPr lang="en-US" dirty="0" smtClean="0"/>
              <a:t>Using </a:t>
            </a:r>
            <a:r>
              <a:rPr lang="en-US" dirty="0"/>
              <a:t>find, </a:t>
            </a:r>
            <a:r>
              <a:rPr lang="en-US" dirty="0" err="1" smtClean="0"/>
              <a:t>chmod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37361"/>
            <a:ext cx="7543801" cy="4635843"/>
          </a:xfrm>
        </p:spPr>
        <p:txBody>
          <a:bodyPr>
            <a:noAutofit/>
          </a:bodyPr>
          <a:lstStyle/>
          <a:p>
            <a:r>
              <a:rPr lang="en-US" sz="1700" dirty="0" smtClean="0"/>
              <a:t># We will now practice using ‘</a:t>
            </a:r>
            <a:r>
              <a:rPr lang="en-US" sz="1700" dirty="0" err="1" smtClean="0"/>
              <a:t>grep</a:t>
            </a:r>
            <a:r>
              <a:rPr lang="en-US" sz="1700" dirty="0" smtClean="0"/>
              <a:t>’ command</a:t>
            </a:r>
          </a:p>
          <a:p>
            <a:r>
              <a:rPr lang="en-US" sz="1700" dirty="0" smtClean="0"/>
              <a:t># We will need to download the file we are using to ~/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r>
              <a:rPr lang="en-US" sz="1700" dirty="0" err="1"/>
              <a:t>wget</a:t>
            </a:r>
            <a:r>
              <a:rPr lang="en-US" sz="1700" dirty="0"/>
              <a:t> https://</a:t>
            </a:r>
            <a:r>
              <a:rPr lang="en-US" sz="1700" dirty="0" err="1"/>
              <a:t>raw.githubusercontent.com</a:t>
            </a:r>
            <a:r>
              <a:rPr lang="en-US" sz="1700" dirty="0"/>
              <a:t>/</a:t>
            </a:r>
            <a:r>
              <a:rPr lang="en-US" sz="1700" dirty="0" err="1"/>
              <a:t>vsbuffalo</a:t>
            </a:r>
            <a:r>
              <a:rPr lang="en-US" sz="1700" dirty="0"/>
              <a:t>/</a:t>
            </a:r>
            <a:r>
              <a:rPr lang="en-US" sz="1700" dirty="0" err="1"/>
              <a:t>bds</a:t>
            </a:r>
            <a:r>
              <a:rPr lang="en-US" sz="1700" dirty="0"/>
              <a:t>-files/master/chapter-07-unix-data-tools/</a:t>
            </a:r>
            <a:r>
              <a:rPr lang="en-US" sz="1700" dirty="0" err="1"/>
              <a:t>lengths.txt</a:t>
            </a:r>
            <a:endParaRPr lang="en-US" sz="1700" dirty="0"/>
          </a:p>
          <a:p>
            <a:endParaRPr lang="en-US" sz="1700" dirty="0" smtClean="0"/>
          </a:p>
          <a:p>
            <a:r>
              <a:rPr lang="en-US" sz="1700" dirty="0" smtClean="0"/>
              <a:t># Use ‘head’ to view the beginning of the file ‘</a:t>
            </a:r>
            <a:r>
              <a:rPr lang="en-US" sz="1700" dirty="0" err="1" smtClean="0"/>
              <a:t>lengths.txt</a:t>
            </a:r>
            <a:r>
              <a:rPr lang="en-US" sz="1700" dirty="0" smtClean="0"/>
              <a:t>’</a:t>
            </a:r>
          </a:p>
          <a:p>
            <a:r>
              <a:rPr lang="en-US" sz="1700" dirty="0"/>
              <a:t>head </a:t>
            </a:r>
            <a:r>
              <a:rPr lang="en-US" sz="1700" dirty="0" err="1" smtClean="0"/>
              <a:t>lengths.txt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/>
              <a:t># Use '</a:t>
            </a:r>
            <a:r>
              <a:rPr lang="en-US" sz="1700" dirty="0" err="1"/>
              <a:t>grep</a:t>
            </a:r>
            <a:r>
              <a:rPr lang="en-US" sz="1700" dirty="0"/>
              <a:t>' command to pull all chr1 </a:t>
            </a:r>
            <a:r>
              <a:rPr lang="en-US" sz="1700" dirty="0" smtClean="0"/>
              <a:t>lengths</a:t>
            </a:r>
          </a:p>
          <a:p>
            <a:r>
              <a:rPr lang="en-US" sz="1700" dirty="0"/>
              <a:t># specify what you are </a:t>
            </a:r>
            <a:r>
              <a:rPr lang="en-US" sz="1700" dirty="0" err="1"/>
              <a:t>grepping</a:t>
            </a:r>
            <a:r>
              <a:rPr lang="en-US" sz="1700" dirty="0"/>
              <a:t> for (i.e. chr1) and which file (i.e. </a:t>
            </a:r>
            <a:r>
              <a:rPr lang="en-US" sz="1700" dirty="0" err="1"/>
              <a:t>lengths.txt</a:t>
            </a:r>
            <a:r>
              <a:rPr lang="en-US" sz="1700" dirty="0"/>
              <a:t>) you are pulling from</a:t>
            </a:r>
          </a:p>
          <a:p>
            <a:r>
              <a:rPr lang="en-US" sz="1700" dirty="0" err="1"/>
              <a:t>grep</a:t>
            </a:r>
            <a:r>
              <a:rPr lang="en-US" sz="1700" dirty="0"/>
              <a:t> </a:t>
            </a:r>
            <a:r>
              <a:rPr lang="en-US" sz="1700" dirty="0" smtClean="0"/>
              <a:t>chr1 </a:t>
            </a:r>
            <a:r>
              <a:rPr lang="en-US" sz="1700" dirty="0" err="1" smtClean="0"/>
              <a:t>lengths.txt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33092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Now redirect and create a new file called ‘chr1_lengths.txt’</a:t>
            </a:r>
          </a:p>
          <a:p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smtClean="0"/>
              <a:t>chr1 </a:t>
            </a:r>
            <a:r>
              <a:rPr lang="en-US" dirty="0" err="1" smtClean="0"/>
              <a:t>lengths.txt</a:t>
            </a:r>
            <a:r>
              <a:rPr lang="en-US" dirty="0" smtClean="0"/>
              <a:t> </a:t>
            </a:r>
            <a:r>
              <a:rPr lang="en-US" dirty="0"/>
              <a:t>&gt; chr1_lengths.txt</a:t>
            </a:r>
          </a:p>
          <a:p>
            <a:endParaRPr lang="en-US" dirty="0" smtClean="0"/>
          </a:p>
          <a:p>
            <a:r>
              <a:rPr lang="en-US" dirty="0"/>
              <a:t># Use 'head' command to check file contents</a:t>
            </a:r>
          </a:p>
          <a:p>
            <a:r>
              <a:rPr lang="en-US" dirty="0"/>
              <a:t>head chr1_lengths.txt </a:t>
            </a:r>
          </a:p>
        </p:txBody>
      </p:sp>
    </p:spTree>
    <p:extLst>
      <p:ext uri="{BB962C8B-B14F-4D97-AF65-F5344CB8AC3E}">
        <p14:creationId xmlns:p14="http://schemas.microsoft.com/office/powerpoint/2010/main" val="24563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14" b="-79"/>
          <a:stretch/>
        </p:blipFill>
        <p:spPr>
          <a:xfrm>
            <a:off x="315357" y="1895513"/>
            <a:ext cx="8561438" cy="37236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4650" y="4288786"/>
            <a:ext cx="8092145" cy="15040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 and Vim</a:t>
            </a:r>
          </a:p>
          <a:p>
            <a:pPr lvl="1"/>
            <a:r>
              <a:rPr lang="en-US" dirty="0" smtClean="0"/>
              <a:t>Non-graphical (terminal-based) editor</a:t>
            </a:r>
          </a:p>
          <a:p>
            <a:pPr lvl="1"/>
            <a:r>
              <a:rPr lang="en-US" dirty="0" smtClean="0"/>
              <a:t>Vi is guaranteed to be available on any system</a:t>
            </a:r>
          </a:p>
          <a:p>
            <a:pPr lvl="1"/>
            <a:r>
              <a:rPr lang="en-US" dirty="0" smtClean="0"/>
              <a:t>Vim is the improved version of vi</a:t>
            </a:r>
          </a:p>
          <a:p>
            <a:r>
              <a:rPr lang="en-US" dirty="0" smtClean="0"/>
              <a:t>Pico</a:t>
            </a:r>
          </a:p>
          <a:p>
            <a:pPr lvl="1"/>
            <a:r>
              <a:rPr lang="en-US" dirty="0" smtClean="0"/>
              <a:t>Simple terminal-based editor available on most version of Unix</a:t>
            </a:r>
          </a:p>
          <a:p>
            <a:pPr lvl="1"/>
            <a:r>
              <a:rPr lang="en-US" dirty="0" smtClean="0"/>
              <a:t>Uses keystroke commands but they are listed in logical fashion at bottom of screen</a:t>
            </a:r>
            <a:endParaRPr lang="en-US" dirty="0"/>
          </a:p>
          <a:p>
            <a:r>
              <a:rPr lang="en-US" dirty="0" smtClean="0"/>
              <a:t>Nano</a:t>
            </a:r>
          </a:p>
          <a:p>
            <a:pPr lvl="1"/>
            <a:r>
              <a:rPr lang="en-US" dirty="0" smtClean="0"/>
              <a:t>A simple terminal-based editor which is default on modern </a:t>
            </a:r>
            <a:r>
              <a:rPr lang="en-US" dirty="0" err="1" smtClean="0"/>
              <a:t>Debian</a:t>
            </a:r>
            <a:r>
              <a:rPr lang="en-US" dirty="0" smtClean="0"/>
              <a:t>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Emacs</a:t>
            </a:r>
            <a:endParaRPr lang="en-US" dirty="0" smtClean="0"/>
          </a:p>
          <a:p>
            <a:pPr lvl="1"/>
            <a:r>
              <a:rPr lang="en-US" dirty="0" smtClean="0"/>
              <a:t>Non-graphical or window-based editor</a:t>
            </a:r>
          </a:p>
          <a:p>
            <a:pPr lvl="1"/>
            <a:r>
              <a:rPr lang="en-US" dirty="0" smtClean="0"/>
              <a:t>You still need to know keystroke commands to use it</a:t>
            </a:r>
          </a:p>
          <a:p>
            <a:pPr lvl="1"/>
            <a:r>
              <a:rPr lang="en-US" dirty="0" smtClean="0"/>
              <a:t>Installed on all Linux distributions and on most other Unix systems</a:t>
            </a:r>
            <a:endParaRPr lang="en-US" dirty="0"/>
          </a:p>
          <a:p>
            <a:r>
              <a:rPr lang="en-US" dirty="0" err="1" smtClean="0"/>
              <a:t>Xemacs</a:t>
            </a:r>
            <a:endParaRPr lang="en-US" dirty="0" smtClean="0"/>
          </a:p>
          <a:p>
            <a:pPr lvl="1"/>
            <a:r>
              <a:rPr lang="en-US" dirty="0" smtClean="0"/>
              <a:t>More sophisticated version of </a:t>
            </a:r>
            <a:r>
              <a:rPr lang="en-US" dirty="0" err="1" smtClean="0"/>
              <a:t>emacs</a:t>
            </a:r>
            <a:r>
              <a:rPr lang="en-US" dirty="0" smtClean="0"/>
              <a:t>, but usually not installed by default</a:t>
            </a:r>
          </a:p>
          <a:p>
            <a:pPr lvl="1"/>
            <a:r>
              <a:rPr lang="en-US" dirty="0" smtClean="0"/>
              <a:t>All common commands are available from menus</a:t>
            </a:r>
          </a:p>
          <a:p>
            <a:pPr lvl="1"/>
            <a:r>
              <a:rPr lang="en-US" dirty="0" smtClean="0"/>
              <a:t>Very powerful editor with:</a:t>
            </a:r>
          </a:p>
          <a:p>
            <a:pPr lvl="2"/>
            <a:r>
              <a:rPr lang="en-US" dirty="0" smtClean="0"/>
              <a:t>Built-in syntax checking</a:t>
            </a:r>
          </a:p>
          <a:p>
            <a:pPr lvl="2"/>
            <a:r>
              <a:rPr lang="en-US" dirty="0" smtClean="0"/>
              <a:t>Web-browsing</a:t>
            </a:r>
          </a:p>
          <a:p>
            <a:pPr lvl="2"/>
            <a:r>
              <a:rPr lang="en-US" dirty="0" smtClean="0"/>
              <a:t>News-reading</a:t>
            </a:r>
          </a:p>
          <a:p>
            <a:pPr lvl="2"/>
            <a:r>
              <a:rPr lang="en-US" dirty="0" smtClean="0"/>
              <a:t>Manual-page browsing</a:t>
            </a:r>
          </a:p>
          <a:p>
            <a:pPr lvl="2"/>
            <a:r>
              <a:rPr lang="en-US" dirty="0" smtClean="0"/>
              <a:t>And more…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Sublime2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 unlimited trial period</a:t>
            </a:r>
          </a:p>
          <a:p>
            <a:pPr lvl="2"/>
            <a:r>
              <a:rPr lang="en-US" dirty="0" smtClean="0"/>
              <a:t>Can also purchase license</a:t>
            </a:r>
            <a:endParaRPr lang="en-US" dirty="0"/>
          </a:p>
          <a:p>
            <a:r>
              <a:rPr lang="en-US" dirty="0" smtClean="0"/>
              <a:t>Visual Studio Code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Text Wrangler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Macs only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Many more…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3" t="2806" r="5158" b="6699"/>
          <a:stretch/>
        </p:blipFill>
        <p:spPr>
          <a:xfrm>
            <a:off x="4405035" y="1593032"/>
            <a:ext cx="3954422" cy="4167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5" t="2806" r="5192" b="7260"/>
          <a:stretch/>
        </p:blipFill>
        <p:spPr>
          <a:xfrm>
            <a:off x="4412337" y="1845734"/>
            <a:ext cx="3947121" cy="3868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02" t="3729" r="6644" b="7821"/>
          <a:stretch/>
        </p:blipFill>
        <p:spPr>
          <a:xfrm>
            <a:off x="4412337" y="2081927"/>
            <a:ext cx="3947120" cy="42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Logging-In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59" y="4664947"/>
            <a:ext cx="7543801" cy="1291001"/>
          </a:xfrm>
        </p:spPr>
        <p:txBody>
          <a:bodyPr/>
          <a:lstStyle/>
          <a:p>
            <a:r>
              <a:rPr lang="en-US" dirty="0" smtClean="0"/>
              <a:t>Format you will use: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x500@login.msi.umn.edu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1882838"/>
            <a:ext cx="7543801" cy="22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Manual</a:t>
            </a:r>
            <a:endParaRPr lang="en-US" dirty="0"/>
          </a:p>
        </p:txBody>
      </p:sp>
      <p:pic>
        <p:nvPicPr>
          <p:cNvPr id="4" name="Content Placeholder 3" descr="Vim Basics SS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1151"/>
          <a:stretch/>
        </p:blipFill>
        <p:spPr>
          <a:xfrm>
            <a:off x="207195" y="2831980"/>
            <a:ext cx="8755212" cy="1786845"/>
          </a:xfrm>
        </p:spPr>
      </p:pic>
      <p:sp>
        <p:nvSpPr>
          <p:cNvPr id="5" name="Rectangle 4"/>
          <p:cNvSpPr/>
          <p:nvPr/>
        </p:nvSpPr>
        <p:spPr>
          <a:xfrm>
            <a:off x="701857" y="3342308"/>
            <a:ext cx="8260550" cy="34258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Modifier Keys to Control Vim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41" b="302"/>
          <a:stretch/>
        </p:blipFill>
        <p:spPr>
          <a:xfrm>
            <a:off x="364912" y="2193790"/>
            <a:ext cx="8405951" cy="3002030"/>
          </a:xfrm>
        </p:spPr>
      </p:pic>
    </p:spTree>
    <p:extLst>
      <p:ext uri="{BB962C8B-B14F-4D97-AF65-F5344CB8AC3E}">
        <p14:creationId xmlns:p14="http://schemas.microsoft.com/office/powerpoint/2010/main" val="1051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Vim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:s/txt1/txt2	# replace ‘txt1’ with ‘txt2’ on the current line</a:t>
            </a:r>
          </a:p>
          <a:p>
            <a:r>
              <a:rPr lang="en-US" dirty="0" smtClean="0"/>
              <a:t>:%s/txt1/txt2	# replace ‘txt1’ with ‘txt2’ in the whole file</a:t>
            </a:r>
          </a:p>
          <a:p>
            <a:r>
              <a:rPr lang="en-US" dirty="0"/>
              <a:t>u</a:t>
            </a:r>
            <a:r>
              <a:rPr lang="en-US" dirty="0" smtClean="0"/>
              <a:t>		# undo last change</a:t>
            </a:r>
          </a:p>
          <a:p>
            <a:r>
              <a:rPr lang="en-US" dirty="0" smtClean="0"/>
              <a:t>&lt;CTRL&gt;+r	# redo last undo</a:t>
            </a:r>
          </a:p>
          <a:p>
            <a:r>
              <a:rPr lang="en-US" dirty="0" err="1" smtClean="0"/>
              <a:t>dd</a:t>
            </a:r>
            <a:r>
              <a:rPr lang="en-US" dirty="0" smtClean="0"/>
              <a:t>		# delete current line</a:t>
            </a:r>
          </a:p>
          <a:p>
            <a:r>
              <a:rPr lang="en-US" dirty="0" smtClean="0"/>
              <a:t>$		# go to end of current line</a:t>
            </a:r>
          </a:p>
          <a:p>
            <a:r>
              <a:rPr lang="en-US" dirty="0" smtClean="0"/>
              <a:t>^		# go to beginning of current line</a:t>
            </a:r>
          </a:p>
          <a:p>
            <a:r>
              <a:rPr lang="en-US" dirty="0" smtClean="0"/>
              <a:t>/txt		# find all instances of ‘txt’ in file</a:t>
            </a:r>
          </a:p>
          <a:p>
            <a:r>
              <a:rPr lang="en-US" dirty="0" smtClean="0"/>
              <a:t>&lt;shift&gt;+g	# jump to the bottom of the page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g</a:t>
            </a:r>
            <a:r>
              <a:rPr lang="en-US" dirty="0" smtClean="0"/>
              <a:t>		# jump to the top of the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7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Help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9" r="62"/>
          <a:stretch/>
        </p:blipFill>
        <p:spPr>
          <a:xfrm>
            <a:off x="822960" y="1797623"/>
            <a:ext cx="7543800" cy="4512952"/>
          </a:xfrm>
        </p:spPr>
      </p:pic>
    </p:spTree>
    <p:extLst>
      <p:ext uri="{BB962C8B-B14F-4D97-AF65-F5344CB8AC3E}">
        <p14:creationId xmlns:p14="http://schemas.microsoft.com/office/powerpoint/2010/main" val="41963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Moving around in files</a:t>
            </a:r>
          </a:p>
          <a:p>
            <a:pPr lvl="1"/>
            <a:r>
              <a:rPr lang="en-US" dirty="0" smtClean="0"/>
              <a:t>Line Wrapping and line numbers</a:t>
            </a:r>
          </a:p>
          <a:p>
            <a:pPr lvl="1"/>
            <a:r>
              <a:rPr lang="en-US" dirty="0" smtClean="0"/>
              <a:t>Spell checking &amp; dictionary</a:t>
            </a:r>
          </a:p>
          <a:p>
            <a:pPr lvl="1"/>
            <a:r>
              <a:rPr lang="en-US" dirty="0" smtClean="0"/>
              <a:t>Enabling syntax highlighting</a:t>
            </a:r>
          </a:p>
          <a:p>
            <a:pPr lvl="1"/>
            <a:r>
              <a:rPr lang="en-US" dirty="0" smtClean="0"/>
              <a:t>Deleting things</a:t>
            </a:r>
          </a:p>
          <a:p>
            <a:pPr lvl="1"/>
            <a:r>
              <a:rPr lang="en-US" dirty="0" smtClean="0"/>
              <a:t>Search in files</a:t>
            </a:r>
          </a:p>
          <a:p>
            <a:pPr lvl="1"/>
            <a:r>
              <a:rPr lang="en-US" dirty="0" smtClean="0"/>
              <a:t>Replacements with regular expression support</a:t>
            </a:r>
          </a:p>
          <a:p>
            <a:pPr lvl="1"/>
            <a:r>
              <a:rPr lang="en-US" dirty="0" smtClean="0"/>
              <a:t>Printing and inserting files</a:t>
            </a:r>
          </a:p>
          <a:p>
            <a:pPr lvl="1"/>
            <a:r>
              <a:rPr lang="en-US" dirty="0" smtClean="0"/>
              <a:t>Convert text file to HTML format</a:t>
            </a:r>
          </a:p>
          <a:p>
            <a:pPr lvl="1"/>
            <a:r>
              <a:rPr lang="en-US" dirty="0" smtClean="0"/>
              <a:t>Shell commands in vim</a:t>
            </a:r>
          </a:p>
          <a:p>
            <a:pPr lvl="1"/>
            <a:r>
              <a:rPr lang="en-US" dirty="0" smtClean="0"/>
              <a:t>Use Vim as Table Editor</a:t>
            </a:r>
          </a:p>
          <a:p>
            <a:r>
              <a:rPr lang="en-US" dirty="0" smtClean="0"/>
              <a:t>To learn more about vim, reference the Thomas </a:t>
            </a:r>
            <a:r>
              <a:rPr lang="en-US" dirty="0" err="1" smtClean="0"/>
              <a:t>Girke</a:t>
            </a:r>
            <a:r>
              <a:rPr lang="en-US" dirty="0" smtClean="0"/>
              <a:t> tutorial (link provided at end of slides)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557" b="-557"/>
          <a:stretch>
            <a:fillRect/>
          </a:stretch>
        </p:blipFill>
        <p:spPr>
          <a:xfrm>
            <a:off x="392149" y="1837634"/>
            <a:ext cx="8411492" cy="44861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150" y="1865162"/>
            <a:ext cx="8411492" cy="17040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148" y="2290009"/>
            <a:ext cx="8411493" cy="399282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148" y="3261032"/>
            <a:ext cx="8411494" cy="25902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2147" y="5997111"/>
            <a:ext cx="8411494" cy="14622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1.4: Text Viewing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504711"/>
          </a:xfrm>
        </p:spPr>
        <p:txBody>
          <a:bodyPr>
            <a:normAutofit/>
          </a:bodyPr>
          <a:lstStyle/>
          <a:p>
            <a:r>
              <a:rPr lang="en-US" dirty="0"/>
              <a:t># Use 'less'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'less' command will show you entire file and you can scroll up and down through the file with your mouse</a:t>
            </a:r>
          </a:p>
          <a:p>
            <a:r>
              <a:rPr lang="en-US" dirty="0"/>
              <a:t># Hit 'q' on keyboard to exit out of less</a:t>
            </a:r>
          </a:p>
          <a:p>
            <a:r>
              <a:rPr lang="en-US" dirty="0"/>
              <a:t>less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'more'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'more' command will allow you to scroll through the file in one direction using the space bar</a:t>
            </a:r>
          </a:p>
          <a:p>
            <a:r>
              <a:rPr lang="en-US" dirty="0"/>
              <a:t>more </a:t>
            </a:r>
            <a:r>
              <a:rPr lang="en-US" dirty="0" err="1" smtClean="0"/>
              <a:t>contam.fastq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1.4: Text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Use ‘cat’ to concatenate file and print ‘</a:t>
            </a:r>
            <a:r>
              <a:rPr lang="en-US" dirty="0" err="1" smtClean="0"/>
              <a:t>contam.fastq</a:t>
            </a:r>
            <a:r>
              <a:rPr lang="en-US" dirty="0"/>
              <a:t>’ file content to standard output</a:t>
            </a:r>
          </a:p>
          <a:p>
            <a:r>
              <a:rPr lang="en-US" dirty="0"/>
              <a:t>cat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'head' to view beginning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head </a:t>
            </a:r>
            <a:r>
              <a:rPr lang="en-US" dirty="0" err="1" smtClean="0"/>
              <a:t>contam.fastq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Use 'tail' to view end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tail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Alt+left</a:t>
            </a:r>
            <a:r>
              <a:rPr lang="en-US" dirty="0" smtClean="0"/>
              <a:t> arrow	# jump one word back</a:t>
            </a:r>
          </a:p>
          <a:p>
            <a:r>
              <a:rPr lang="en-US" dirty="0" err="1" smtClean="0"/>
              <a:t>Alt+right</a:t>
            </a:r>
            <a:r>
              <a:rPr lang="en-US" dirty="0" smtClean="0"/>
              <a:t> arrow	# jump one word forward</a:t>
            </a:r>
          </a:p>
          <a:p>
            <a:r>
              <a:rPr lang="en-US" dirty="0" err="1" smtClean="0"/>
              <a:t>Ctrl+a</a:t>
            </a:r>
            <a:r>
              <a:rPr lang="en-US" dirty="0" smtClean="0"/>
              <a:t>		# jump to the beginning of the line</a:t>
            </a:r>
          </a:p>
          <a:p>
            <a:r>
              <a:rPr lang="en-US" dirty="0" err="1" smtClean="0"/>
              <a:t>Ctrl+e</a:t>
            </a:r>
            <a:r>
              <a:rPr lang="en-US" dirty="0" smtClean="0"/>
              <a:t>		# jump to the end of the line</a:t>
            </a:r>
          </a:p>
          <a:p>
            <a:r>
              <a:rPr lang="en-US" dirty="0" err="1"/>
              <a:t>Ctrl+c</a:t>
            </a:r>
            <a:r>
              <a:rPr lang="en-US" dirty="0"/>
              <a:t>		# terminate current running </a:t>
            </a:r>
            <a:r>
              <a:rPr lang="en-US" dirty="0" smtClean="0"/>
              <a:t>programs</a:t>
            </a:r>
          </a:p>
          <a:p>
            <a:r>
              <a:rPr lang="en-US" dirty="0" smtClean="0"/>
              <a:t>exit or </a:t>
            </a:r>
            <a:r>
              <a:rPr lang="en-US" dirty="0" err="1" smtClean="0"/>
              <a:t>Ctrl+d</a:t>
            </a:r>
            <a:r>
              <a:rPr lang="en-US" dirty="0" smtClean="0"/>
              <a:t>	# exit out of your shell</a:t>
            </a:r>
          </a:p>
        </p:txBody>
      </p:sp>
    </p:spTree>
    <p:extLst>
      <p:ext uri="{BB962C8B-B14F-4D97-AF65-F5344CB8AC3E}">
        <p14:creationId xmlns:p14="http://schemas.microsoft.com/office/powerpoint/2010/main" val="251473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way of executing a command or a series of commands on multiple cases multiple times</a:t>
            </a:r>
          </a:p>
          <a:p>
            <a:endParaRPr lang="en-US" dirty="0"/>
          </a:p>
          <a:p>
            <a:r>
              <a:rPr lang="en-US" dirty="0" smtClean="0"/>
              <a:t>Saves time</a:t>
            </a:r>
          </a:p>
          <a:p>
            <a:pPr lvl="1"/>
            <a:r>
              <a:rPr lang="en-US" dirty="0" smtClean="0"/>
              <a:t>Iterations over a range of data</a:t>
            </a:r>
          </a:p>
          <a:p>
            <a:pPr lvl="1"/>
            <a:r>
              <a:rPr lang="en-US" dirty="0" smtClean="0"/>
              <a:t>Running a command endlessly to monitor the status of a job</a:t>
            </a:r>
          </a:p>
          <a:p>
            <a:pPr lvl="1"/>
            <a:r>
              <a:rPr lang="en-US" dirty="0" smtClean="0"/>
              <a:t>Performing an operation on hundreds of files</a:t>
            </a:r>
          </a:p>
          <a:p>
            <a:pPr lvl="1"/>
            <a:endParaRPr lang="en-US" dirty="0"/>
          </a:p>
          <a:p>
            <a:r>
              <a:rPr lang="en-US" dirty="0" smtClean="0"/>
              <a:t>Reduce chance of human error</a:t>
            </a:r>
          </a:p>
          <a:p>
            <a:pPr lvl="1"/>
            <a:r>
              <a:rPr lang="en-US" dirty="0" smtClean="0"/>
              <a:t>Let the computer take care of all steps</a:t>
            </a:r>
          </a:p>
          <a:p>
            <a:pPr lvl="1"/>
            <a:endParaRPr lang="en-US" dirty="0"/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Takes considerably less time than running commands manually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GNU/Linux?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costs $0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Advanced Multitasking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Remote tasking (“real networking”)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Multiuser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Easy access to programming languages, databases, open-source projects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freedoms</a:t>
            </a:r>
          </a:p>
          <a:p>
            <a:pPr lvl="2"/>
            <a:r>
              <a:rPr lang="en-US" sz="1600" dirty="0"/>
              <a:t>Free to use for any purpose</a:t>
            </a:r>
          </a:p>
          <a:p>
            <a:pPr lvl="2"/>
            <a:r>
              <a:rPr lang="en-US" sz="1600" dirty="0"/>
              <a:t>Free to study and modify the source code</a:t>
            </a:r>
          </a:p>
          <a:p>
            <a:pPr lvl="2"/>
            <a:r>
              <a:rPr lang="en-US" sz="1600" dirty="0"/>
              <a:t>Free to share</a:t>
            </a:r>
          </a:p>
          <a:p>
            <a:pPr lvl="2"/>
            <a:r>
              <a:rPr lang="en-US" sz="1600" dirty="0"/>
              <a:t>Free to share modified versions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sz="2000" dirty="0" smtClean="0"/>
              <a:t>No dependence on vendors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Better performance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More up-to-date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Many more reasons…</a:t>
            </a:r>
          </a:p>
        </p:txBody>
      </p:sp>
    </p:spTree>
    <p:extLst>
      <p:ext uri="{BB962C8B-B14F-4D97-AF65-F5344CB8AC3E}">
        <p14:creationId xmlns:p14="http://schemas.microsoft.com/office/powerpoint/2010/main" val="107403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on for-loops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" r="-430"/>
          <a:stretch/>
        </p:blipFill>
        <p:spPr>
          <a:xfrm>
            <a:off x="957661" y="1826360"/>
            <a:ext cx="7274217" cy="4447110"/>
          </a:xfrm>
        </p:spPr>
      </p:pic>
    </p:spTree>
    <p:extLst>
      <p:ext uri="{BB962C8B-B14F-4D97-AF65-F5344CB8AC3E}">
        <p14:creationId xmlns:p14="http://schemas.microsoft.com/office/powerpoint/2010/main" val="38834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1.5: For-loops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579659"/>
          </a:xfrm>
        </p:spPr>
        <p:txBody>
          <a:bodyPr>
            <a:normAutofit/>
          </a:bodyPr>
          <a:lstStyle/>
          <a:p>
            <a:r>
              <a:rPr lang="en-US" dirty="0" smtClean="0"/>
              <a:t>A class of loop structures</a:t>
            </a:r>
          </a:p>
          <a:p>
            <a:endParaRPr lang="en-US" dirty="0"/>
          </a:p>
          <a:p>
            <a:r>
              <a:rPr lang="en-US" dirty="0" smtClean="0"/>
              <a:t>Used for iterations through data/files to perform the same operation multiple times on a set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4" y="3480632"/>
            <a:ext cx="7836036" cy="17342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75359" y="5214837"/>
            <a:ext cx="7543801" cy="11244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the directory contents with ‘</a:t>
            </a:r>
            <a:r>
              <a:rPr lang="en-US" dirty="0" err="1" smtClean="0"/>
              <a:t>ls</a:t>
            </a:r>
            <a:r>
              <a:rPr lang="en-US" dirty="0" smtClean="0"/>
              <a:t>’ and you should see all the files that originally had ‘.</a:t>
            </a:r>
            <a:r>
              <a:rPr lang="en-US" dirty="0" err="1" smtClean="0"/>
              <a:t>fastq</a:t>
            </a:r>
            <a:r>
              <a:rPr lang="en-US" dirty="0" smtClean="0"/>
              <a:t>’ in the filename change to ‘.</a:t>
            </a:r>
            <a:r>
              <a:rPr lang="en-US" dirty="0" err="1" smtClean="0"/>
              <a:t>fq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91055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1.6: While-loops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868315"/>
          </a:xfrm>
        </p:spPr>
        <p:txBody>
          <a:bodyPr anchor="t">
            <a:noAutofit/>
          </a:bodyPr>
          <a:lstStyle/>
          <a:p>
            <a:r>
              <a:rPr lang="en-US" sz="1600" dirty="0" smtClean="0"/>
              <a:t>Another class of loop structures</a:t>
            </a:r>
          </a:p>
          <a:p>
            <a:endParaRPr lang="en-US" sz="1600" dirty="0"/>
          </a:p>
          <a:p>
            <a:r>
              <a:rPr lang="en-US" sz="1600" dirty="0" smtClean="0"/>
              <a:t>Used for:</a:t>
            </a:r>
          </a:p>
          <a:p>
            <a:pPr lvl="1"/>
            <a:r>
              <a:rPr lang="en-US" sz="1600" dirty="0"/>
              <a:t>C</a:t>
            </a:r>
            <a:r>
              <a:rPr lang="en-US" sz="1600" dirty="0" smtClean="0"/>
              <a:t>onditional (i.e. yes/no, true/false statements) looping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unning a command given something that is either true or false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1" y="4172342"/>
            <a:ext cx="7876066" cy="18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If/then </a:t>
            </a:r>
            <a:r>
              <a:rPr lang="en-US" dirty="0"/>
              <a:t>S</a:t>
            </a:r>
            <a:r>
              <a:rPr lang="en-US" dirty="0" smtClean="0"/>
              <a:t>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3327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lines of code can be executed depending on whether or not something tests true or not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1" y="3198206"/>
            <a:ext cx="8057653" cy="1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Copy Between Machines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280" b="-575"/>
          <a:stretch/>
        </p:blipFill>
        <p:spPr>
          <a:xfrm>
            <a:off x="274534" y="2347739"/>
            <a:ext cx="8588331" cy="2848079"/>
          </a:xfrm>
        </p:spPr>
      </p:pic>
    </p:spTree>
    <p:extLst>
      <p:ext uri="{BB962C8B-B14F-4D97-AF65-F5344CB8AC3E}">
        <p14:creationId xmlns:p14="http://schemas.microsoft.com/office/powerpoint/2010/main" val="27780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Single </a:t>
            </a:r>
            <a:r>
              <a:rPr lang="en-US" dirty="0"/>
              <a:t>package containing multiple files within </a:t>
            </a:r>
            <a:r>
              <a:rPr lang="en-US" dirty="0" smtClean="0"/>
              <a:t>themselves</a:t>
            </a:r>
          </a:p>
          <a:p>
            <a:endParaRPr lang="en-US" dirty="0"/>
          </a:p>
          <a:p>
            <a:r>
              <a:rPr lang="en-US" dirty="0" smtClean="0"/>
              <a:t>Makes distributing packs of files easy</a:t>
            </a:r>
          </a:p>
          <a:p>
            <a:pPr lvl="1"/>
            <a:r>
              <a:rPr lang="en-US" dirty="0" smtClean="0"/>
              <a:t>For example, distributing software</a:t>
            </a:r>
          </a:p>
          <a:p>
            <a:endParaRPr lang="en-US" dirty="0"/>
          </a:p>
          <a:p>
            <a:r>
              <a:rPr lang="en-US" dirty="0" smtClean="0"/>
              <a:t>Many kinds that are often called packages</a:t>
            </a:r>
          </a:p>
          <a:p>
            <a:pPr lvl="1"/>
            <a:r>
              <a:rPr lang="en-US" dirty="0" smtClean="0"/>
              <a:t>Most common is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Tarballs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form of archives</a:t>
            </a:r>
          </a:p>
          <a:p>
            <a:pPr lvl="1"/>
            <a:r>
              <a:rPr lang="en-US" dirty="0" smtClean="0"/>
              <a:t>Created by tar utility</a:t>
            </a:r>
          </a:p>
          <a:p>
            <a:endParaRPr lang="en-US" dirty="0"/>
          </a:p>
          <a:p>
            <a:r>
              <a:rPr lang="en-US" dirty="0" smtClean="0"/>
              <a:t>Easy to create and nearly universal</a:t>
            </a:r>
          </a:p>
          <a:p>
            <a:endParaRPr lang="en-US" dirty="0" smtClean="0"/>
          </a:p>
          <a:p>
            <a:r>
              <a:rPr lang="en-US" dirty="0" smtClean="0"/>
              <a:t>Standard file format: .tar</a:t>
            </a:r>
          </a:p>
          <a:p>
            <a:endParaRPr lang="en-US" dirty="0"/>
          </a:p>
          <a:p>
            <a:r>
              <a:rPr lang="en-US" dirty="0" smtClean="0"/>
              <a:t>Compressed file formats:	</a:t>
            </a:r>
          </a:p>
          <a:p>
            <a:pPr lvl="1"/>
            <a:r>
              <a:rPr lang="en-US" dirty="0" err="1" smtClean="0"/>
              <a:t>Gzip</a:t>
            </a:r>
            <a:r>
              <a:rPr lang="en-US" dirty="0" smtClean="0"/>
              <a:t>: .</a:t>
            </a:r>
            <a:r>
              <a:rPr lang="en-US" dirty="0" err="1" smtClean="0"/>
              <a:t>tgz</a:t>
            </a:r>
            <a:endParaRPr lang="en-US" dirty="0" smtClean="0"/>
          </a:p>
          <a:p>
            <a:pPr lvl="1"/>
            <a:r>
              <a:rPr lang="en-US" dirty="0" smtClean="0"/>
              <a:t>Bzip2: .</a:t>
            </a:r>
            <a:r>
              <a:rPr lang="en-US" dirty="0" err="1" smtClean="0"/>
              <a:t>tbz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2960" y="1846052"/>
            <a:ext cx="3703320" cy="402304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 smtClean="0"/>
              <a:t>Take up less space</a:t>
            </a:r>
          </a:p>
          <a:p>
            <a:endParaRPr lang="en-US" dirty="0" smtClean="0"/>
          </a:p>
          <a:p>
            <a:r>
              <a:rPr lang="en-US" dirty="0" smtClean="0"/>
              <a:t>These files are unviewable while compressed</a:t>
            </a:r>
          </a:p>
          <a:p>
            <a:endParaRPr lang="en-US" dirty="0" smtClean="0"/>
          </a:p>
          <a:p>
            <a:r>
              <a:rPr lang="en-US" dirty="0" smtClean="0"/>
              <a:t>Different commands are used to decompress/compress different compression formats</a:t>
            </a:r>
          </a:p>
          <a:p>
            <a:endParaRPr lang="en-US" dirty="0" smtClean="0"/>
          </a:p>
          <a:p>
            <a:r>
              <a:rPr lang="en-US" dirty="0" smtClean="0"/>
              <a:t>3 different compressions utilities used: </a:t>
            </a:r>
            <a:r>
              <a:rPr lang="en-US" dirty="0" err="1" smtClean="0"/>
              <a:t>gzip</a:t>
            </a:r>
            <a:r>
              <a:rPr lang="en-US" dirty="0" smtClean="0"/>
              <a:t>, zip and bzip2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Common Compression Formats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 numCol="3"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tar.gz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.zip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tar.zip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.bz2</a:t>
            </a:r>
          </a:p>
          <a:p>
            <a:r>
              <a:rPr lang="en-US" dirty="0" smtClean="0"/>
              <a:t>.tar.bz2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tbz</a:t>
            </a:r>
            <a:endParaRPr lang="en-US" dirty="0" smtClean="0"/>
          </a:p>
          <a:p>
            <a:r>
              <a:rPr lang="en-US" dirty="0" smtClean="0"/>
              <a:t>.tbz2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Decompress Files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Decompress </a:t>
            </a:r>
            <a:r>
              <a:rPr lang="en-US" dirty="0" err="1" smtClean="0"/>
              <a:t>gzipped</a:t>
            </a:r>
            <a:r>
              <a:rPr lang="en-US" dirty="0" smtClean="0"/>
              <a:t> files:</a:t>
            </a:r>
            <a:endParaRPr lang="en-US" dirty="0"/>
          </a:p>
          <a:p>
            <a:pPr lvl="1"/>
            <a:r>
              <a:rPr lang="en-US" dirty="0"/>
              <a:t>Use ‘</a:t>
            </a:r>
            <a:r>
              <a:rPr lang="en-US" dirty="0" err="1"/>
              <a:t>gzip</a:t>
            </a:r>
            <a:r>
              <a:rPr lang="en-US" dirty="0"/>
              <a:t> –d’ to </a:t>
            </a:r>
            <a:r>
              <a:rPr lang="en-US" dirty="0" smtClean="0"/>
              <a:t>decompress </a:t>
            </a:r>
            <a:r>
              <a:rPr lang="en-US" dirty="0" err="1"/>
              <a:t>gzipped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‘tar </a:t>
            </a:r>
            <a:r>
              <a:rPr lang="en-US" dirty="0"/>
              <a:t>–</a:t>
            </a:r>
            <a:r>
              <a:rPr lang="en-US" dirty="0" err="1" smtClean="0"/>
              <a:t>xvzf</a:t>
            </a:r>
            <a:r>
              <a:rPr lang="en-US" dirty="0" smtClean="0"/>
              <a:t>’ to decompress </a:t>
            </a:r>
            <a:r>
              <a:rPr lang="en-US" dirty="0" err="1" smtClean="0"/>
              <a:t>gziped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bzip2 files:</a:t>
            </a:r>
          </a:p>
          <a:p>
            <a:pPr lvl="1"/>
            <a:r>
              <a:rPr lang="en-US" dirty="0" smtClean="0"/>
              <a:t>Use ‘bzip2 -d’ to decompress bzip2 files</a:t>
            </a:r>
          </a:p>
          <a:p>
            <a:pPr lvl="1"/>
            <a:r>
              <a:rPr lang="en-US" dirty="0" smtClean="0"/>
              <a:t>Use  </a:t>
            </a:r>
            <a:r>
              <a:rPr lang="en-US" dirty="0"/>
              <a:t>‘tar –</a:t>
            </a:r>
            <a:r>
              <a:rPr lang="en-US" dirty="0" err="1" smtClean="0"/>
              <a:t>xvjf</a:t>
            </a:r>
            <a:r>
              <a:rPr lang="en-US" dirty="0" smtClean="0"/>
              <a:t>’ to decompress </a:t>
            </a:r>
            <a:r>
              <a:rPr lang="en-US" dirty="0" err="1" smtClean="0"/>
              <a:t>bzipped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zipped files:</a:t>
            </a:r>
          </a:p>
          <a:p>
            <a:pPr lvl="1"/>
            <a:r>
              <a:rPr lang="en-US" dirty="0" smtClean="0"/>
              <a:t>Use ‘unzip’ to decompress zipped files </a:t>
            </a:r>
          </a:p>
          <a:p>
            <a:pPr lvl="1"/>
            <a:r>
              <a:rPr lang="en-US" dirty="0" smtClean="0"/>
              <a:t>Use ‘unzip’ then ‘tar –</a:t>
            </a:r>
            <a:r>
              <a:rPr lang="en-US" dirty="0" err="1" smtClean="0"/>
              <a:t>xvf</a:t>
            </a:r>
            <a:r>
              <a:rPr lang="en-US" dirty="0" smtClean="0"/>
              <a:t>’ to decompress a zipped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Substitutions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Process of using the output of one command as the argument for another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“*.</a:t>
            </a:r>
            <a:r>
              <a:rPr lang="en-US" dirty="0" err="1" smtClean="0"/>
              <a:t>sam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pwd</a:t>
            </a:r>
            <a:r>
              <a:rPr lang="en-US" dirty="0" smtClean="0"/>
              <a:t>’ command outputs full path to the current working directory (</a:t>
            </a:r>
            <a:r>
              <a:rPr lang="en-US" b="1" dirty="0" smtClean="0"/>
              <a:t>p</a:t>
            </a:r>
            <a:r>
              <a:rPr lang="en-US" dirty="0" smtClean="0"/>
              <a:t>ath to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irectory)</a:t>
            </a:r>
          </a:p>
          <a:p>
            <a:pPr lvl="1"/>
            <a:r>
              <a:rPr lang="en-US" dirty="0" smtClean="0"/>
              <a:t>‘find’ command looks through </a:t>
            </a:r>
            <a:r>
              <a:rPr lang="en-US" dirty="0" err="1" smtClean="0"/>
              <a:t>pwd</a:t>
            </a:r>
            <a:r>
              <a:rPr lang="en-US" dirty="0" smtClean="0"/>
              <a:t> for filename(s) specified with double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Remember the UNIX/LINUX command  line is case sensitive!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All commands in this manual are printed in gray code boxes.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Commands given in </a:t>
            </a:r>
            <a:r>
              <a:rPr lang="en-US" dirty="0" smtClean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chemeClr val="tx1"/>
                </a:solidFill>
              </a:rPr>
              <a:t>are considered more important for beginners than commands given in </a:t>
            </a:r>
            <a:r>
              <a:rPr lang="en-US" b="1" dirty="0" smtClean="0">
                <a:solidFill>
                  <a:schemeClr val="tx1"/>
                </a:solidFill>
              </a:rPr>
              <a:t>black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hash (pound) sign “#” indicates the start of comments for commands.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notation &lt;…&gt; refers to variables and file names that need to be specified by the user. The symbols &lt; and &gt; need to be excluded.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2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3033"/>
            <a:ext cx="7543801" cy="4023360"/>
          </a:xfrm>
        </p:spPr>
        <p:txBody>
          <a:bodyPr/>
          <a:lstStyle/>
          <a:p>
            <a:r>
              <a:rPr lang="en-US" dirty="0" smtClean="0"/>
              <a:t>List of directories that the shell will search when you type a command</a:t>
            </a:r>
          </a:p>
          <a:p>
            <a:r>
              <a:rPr lang="en-US" dirty="0" smtClean="0"/>
              <a:t>Where software is installed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cho $PATH</a:t>
            </a:r>
            <a:r>
              <a:rPr lang="en-US" dirty="0"/>
              <a:t>	</a:t>
            </a:r>
            <a:r>
              <a:rPr lang="en-US" dirty="0" smtClean="0"/>
              <a:t>			# view the PATH variable</a:t>
            </a:r>
          </a:p>
          <a:p>
            <a:r>
              <a:rPr lang="en-US" dirty="0" smtClean="0"/>
              <a:t>export	PATH=$PATH:&lt;path to directory&gt;	# You can edit PATH variable</a:t>
            </a:r>
          </a:p>
          <a:p>
            <a:pPr marL="0" indent="0">
              <a:buNone/>
            </a:pPr>
            <a:r>
              <a:rPr lang="en-US" dirty="0" smtClean="0"/>
              <a:t>					# Edit is not permanent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unless you put it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your .</a:t>
            </a:r>
            <a:r>
              <a:rPr lang="en-US" dirty="0" err="1" smtClean="0"/>
              <a:t>bash_profile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1.8: Practicing Unix/Linux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</a:t>
            </a:r>
            <a:r>
              <a:rPr lang="en-US"/>
              <a:t>.</a:t>
            </a:r>
            <a:r>
              <a:rPr lang="en-US" smtClean="0"/>
              <a:t>f*</a:t>
            </a:r>
            <a:r>
              <a:rPr lang="en-US" dirty="0"/>
              <a:t>" | sort</a:t>
            </a:r>
          </a:p>
          <a:p>
            <a:endParaRPr lang="en-US" dirty="0"/>
          </a:p>
          <a:p>
            <a:r>
              <a:rPr lang="en-US" dirty="0"/>
              <a:t># There should be </a:t>
            </a:r>
            <a:r>
              <a:rPr lang="en-US" dirty="0" smtClean="0"/>
              <a:t>3 </a:t>
            </a:r>
            <a:r>
              <a:rPr lang="en-US" dirty="0"/>
              <a:t>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filenames</a:t>
            </a:r>
          </a:p>
          <a:p>
            <a:r>
              <a:rPr lang="en-US" dirty="0"/>
              <a:t># I checked by piping find command to a word count command</a:t>
            </a:r>
          </a:p>
          <a:p>
            <a:r>
              <a:rPr lang="en-US" dirty="0"/>
              <a:t># '</a:t>
            </a:r>
            <a:r>
              <a:rPr lang="en-US" dirty="0" err="1"/>
              <a:t>wc</a:t>
            </a:r>
            <a:r>
              <a:rPr lang="en-US" dirty="0"/>
              <a:t>' prints word, newline and byte </a:t>
            </a:r>
            <a:r>
              <a:rPr lang="en-US" dirty="0" smtClean="0"/>
              <a:t>counts</a:t>
            </a:r>
            <a:endParaRPr lang="en-US" dirty="0"/>
          </a:p>
          <a:p>
            <a:r>
              <a:rPr lang="en-US" dirty="0"/>
              <a:t># The '-l' option means print the newline counts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"*.fast*" | sort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737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Now use '</a:t>
            </a:r>
            <a:r>
              <a:rPr lang="en-US" dirty="0" err="1"/>
              <a:t>ls</a:t>
            </a:r>
            <a:r>
              <a:rPr lang="en-US" dirty="0"/>
              <a:t>' command to view the files you downloaded to the directory you are in</a:t>
            </a:r>
          </a:p>
          <a:p>
            <a:r>
              <a:rPr lang="en-US" dirty="0"/>
              <a:t># You should see a total of 3 files with .</a:t>
            </a:r>
            <a:r>
              <a:rPr lang="en-US" dirty="0" err="1"/>
              <a:t>fasta</a:t>
            </a:r>
            <a:r>
              <a:rPr lang="en-US" dirty="0"/>
              <a:t> in the </a:t>
            </a:r>
            <a:r>
              <a:rPr lang="en-US" dirty="0" smtClean="0"/>
              <a:t>filename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/>
          </a:p>
          <a:p>
            <a:r>
              <a:rPr lang="en-US" dirty="0"/>
              <a:t># Now let's move all of these files to a project directory</a:t>
            </a:r>
          </a:p>
          <a:p>
            <a:r>
              <a:rPr lang="en-US" dirty="0"/>
              <a:t># First we will go to our home directory</a:t>
            </a:r>
          </a:p>
          <a:p>
            <a:r>
              <a:rPr lang="en-US" dirty="0"/>
              <a:t>cd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Then we will make a new directory called Itasca</a:t>
            </a:r>
          </a:p>
          <a:p>
            <a:r>
              <a:rPr lang="en-US" dirty="0" err="1"/>
              <a:t>mkdir</a:t>
            </a:r>
            <a:r>
              <a:rPr lang="en-US" dirty="0"/>
              <a:t> Itasca</a:t>
            </a:r>
          </a:p>
        </p:txBody>
      </p:sp>
    </p:spTree>
    <p:extLst>
      <p:ext uri="{BB962C8B-B14F-4D97-AF65-F5344CB8AC3E}">
        <p14:creationId xmlns:p14="http://schemas.microsoft.com/office/powerpoint/2010/main" val="12533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to check your directory is there</a:t>
            </a:r>
          </a:p>
          <a:p>
            <a:r>
              <a:rPr lang="en-US" dirty="0"/>
              <a:t># Go into the directory</a:t>
            </a:r>
          </a:p>
          <a:p>
            <a:r>
              <a:rPr lang="en-US" dirty="0"/>
              <a:t>cd 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again if you want to check the files in the directory (There should be none so far)</a:t>
            </a:r>
          </a:p>
          <a:p>
            <a:r>
              <a:rPr lang="en-US" dirty="0"/>
              <a:t># Now we will move the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 to ~/Itasca</a:t>
            </a:r>
          </a:p>
          <a:p>
            <a:r>
              <a:rPr lang="en-US" dirty="0"/>
              <a:t># First we will go into the directory our files are located in</a:t>
            </a:r>
          </a:p>
          <a:p>
            <a:r>
              <a:rPr lang="en-US" dirty="0"/>
              <a:t>cd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Then we will use </a:t>
            </a:r>
            <a:r>
              <a:rPr lang="en-US" dirty="0" err="1"/>
              <a:t>globbing</a:t>
            </a:r>
            <a:r>
              <a:rPr lang="en-US" dirty="0"/>
              <a:t> to move all the files at once instead of one at a time</a:t>
            </a:r>
          </a:p>
          <a:p>
            <a:r>
              <a:rPr lang="en-US" dirty="0"/>
              <a:t># We will use the 'mv' command</a:t>
            </a:r>
          </a:p>
          <a:p>
            <a:r>
              <a:rPr lang="en-US" dirty="0"/>
              <a:t># Followed by the files we want to move</a:t>
            </a:r>
          </a:p>
          <a:p>
            <a:r>
              <a:rPr lang="en-US" dirty="0"/>
              <a:t># Then specify the directory we want to move the files into</a:t>
            </a:r>
          </a:p>
          <a:p>
            <a:r>
              <a:rPr lang="en-US" dirty="0"/>
              <a:t>mv *.f* ~/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'cd' into ~/Itasca and '</a:t>
            </a:r>
            <a:r>
              <a:rPr lang="en-US" dirty="0" err="1"/>
              <a:t>ls</a:t>
            </a:r>
            <a:r>
              <a:rPr lang="en-US" dirty="0"/>
              <a:t>' to check that files were moved to that directory </a:t>
            </a:r>
          </a:p>
        </p:txBody>
      </p:sp>
    </p:spTree>
    <p:extLst>
      <p:ext uri="{BB962C8B-B14F-4D97-AF65-F5344CB8AC3E}">
        <p14:creationId xmlns:p14="http://schemas.microsoft.com/office/powerpoint/2010/main" val="6232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Thomas </a:t>
            </a:r>
            <a:r>
              <a:rPr lang="en-US" dirty="0" err="1" smtClean="0"/>
              <a:t>Girke’s</a:t>
            </a:r>
            <a:r>
              <a:rPr lang="en-US" dirty="0" smtClean="0"/>
              <a:t> Linux tutorial: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manuals.bioinformatics.ucr.edu/home/linux-basics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Answer key to today’s exercises can be viewed and downloaded from my Gist repository:</a:t>
            </a:r>
          </a:p>
          <a:p>
            <a:r>
              <a:rPr lang="en-US" dirty="0">
                <a:hlinkClick r:id="rId3"/>
              </a:rPr>
              <a:t>https://gist.github.com/liux1299/af6fffc5d96e8d44dc9b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Help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39" b="3123"/>
          <a:stretch/>
        </p:blipFill>
        <p:spPr>
          <a:xfrm>
            <a:off x="367639" y="2885804"/>
            <a:ext cx="8549812" cy="1766614"/>
          </a:xfrm>
        </p:spPr>
      </p:pic>
      <p:sp>
        <p:nvSpPr>
          <p:cNvPr id="5" name="Rectangle 4"/>
          <p:cNvSpPr/>
          <p:nvPr/>
        </p:nvSpPr>
        <p:spPr>
          <a:xfrm>
            <a:off x="432966" y="2885804"/>
            <a:ext cx="8474864" cy="61832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9606" r="-9606"/>
          <a:stretch>
            <a:fillRect/>
          </a:stretch>
        </p:blipFill>
        <p:spPr>
          <a:xfrm>
            <a:off x="635017" y="1833580"/>
            <a:ext cx="7889601" cy="4248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46024" y="2181147"/>
            <a:ext cx="6252516" cy="208895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46024" y="2445224"/>
            <a:ext cx="6252516" cy="27792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46024" y="3122758"/>
            <a:ext cx="6252516" cy="53477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6024" y="4389067"/>
            <a:ext cx="6252516" cy="53277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48" b="2660"/>
          <a:stretch/>
        </p:blipFill>
        <p:spPr>
          <a:xfrm>
            <a:off x="515052" y="1855822"/>
            <a:ext cx="8159613" cy="11745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1.1: Files and Directories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052" y="1855822"/>
            <a:ext cx="8159613" cy="117451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052" y="3030341"/>
            <a:ext cx="81596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# Make directory called ‘GitHub’</a:t>
            </a:r>
          </a:p>
          <a:p>
            <a:r>
              <a:rPr lang="en-US" sz="1700" dirty="0" smtClean="0"/>
              <a:t># Use ‘</a:t>
            </a:r>
            <a:r>
              <a:rPr lang="en-US" sz="1700" dirty="0" err="1" smtClean="0"/>
              <a:t>mkdir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GitHub</a:t>
            </a:r>
          </a:p>
          <a:p>
            <a:endParaRPr lang="en-US" sz="1700" dirty="0" smtClean="0"/>
          </a:p>
          <a:p>
            <a:r>
              <a:rPr lang="en-US" sz="1700" dirty="0"/>
              <a:t># Go into '</a:t>
            </a:r>
            <a:r>
              <a:rPr lang="en-US" sz="1700" dirty="0" err="1"/>
              <a:t>GitHub</a:t>
            </a:r>
            <a:r>
              <a:rPr lang="en-US" sz="1700" dirty="0"/>
              <a:t>' directory with 'cd' command</a:t>
            </a:r>
          </a:p>
          <a:p>
            <a:r>
              <a:rPr lang="en-US" sz="1700" dirty="0"/>
              <a:t>cd 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# Make another test directory called ‘test’ within ‘GitHub’ directory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test</a:t>
            </a:r>
          </a:p>
          <a:p>
            <a:endParaRPr lang="en-US" sz="1700" dirty="0"/>
          </a:p>
          <a:p>
            <a:r>
              <a:rPr lang="en-US" sz="1700" dirty="0" smtClean="0"/>
              <a:t># Now we will remove the directory called ‘test’ with ‘</a:t>
            </a:r>
            <a:r>
              <a:rPr lang="en-US" sz="1700" dirty="0" err="1" smtClean="0"/>
              <a:t>rm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r</a:t>
            </a:r>
            <a:r>
              <a:rPr lang="en-US" sz="1700" dirty="0" err="1" smtClean="0"/>
              <a:t>m</a:t>
            </a:r>
            <a:r>
              <a:rPr lang="en-US" sz="1700" dirty="0" smtClean="0"/>
              <a:t> –</a:t>
            </a:r>
            <a:r>
              <a:rPr lang="en-US" sz="1700" dirty="0" err="1" smtClean="0"/>
              <a:t>rf</a:t>
            </a:r>
            <a:r>
              <a:rPr lang="en-US" sz="1700" dirty="0" smtClean="0"/>
              <a:t> test/</a:t>
            </a:r>
          </a:p>
        </p:txBody>
      </p:sp>
    </p:spTree>
    <p:extLst>
      <p:ext uri="{BB962C8B-B14F-4D97-AF65-F5344CB8AC3E}">
        <p14:creationId xmlns:p14="http://schemas.microsoft.com/office/powerpoint/2010/main" val="5150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0" r="2168"/>
          <a:stretch/>
        </p:blipFill>
        <p:spPr>
          <a:xfrm>
            <a:off x="2483729" y="1778305"/>
            <a:ext cx="4191995" cy="4547617"/>
          </a:xfrm>
        </p:spPr>
      </p:pic>
    </p:spTree>
    <p:extLst>
      <p:ext uri="{BB962C8B-B14F-4D97-AF65-F5344CB8AC3E}">
        <p14:creationId xmlns:p14="http://schemas.microsoft.com/office/powerpoint/2010/main" val="9941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5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11.xml><?xml version="1.0" encoding="utf-8"?>
<a:theme xmlns:a="http://schemas.openxmlformats.org/drawingml/2006/main" name="Itasca_NGS Advan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13.xml><?xml version="1.0" encoding="utf-8"?>
<a:theme xmlns:a="http://schemas.openxmlformats.org/drawingml/2006/main" name="7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 Itasca_NGS 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1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2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3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7.xml><?xml version="1.0" encoding="utf-8"?>
<a:theme xmlns:a="http://schemas.openxmlformats.org/drawingml/2006/main" name="Itasca_NGS 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9.xml><?xml version="1.0" encoding="utf-8"?>
<a:theme xmlns:a="http://schemas.openxmlformats.org/drawingml/2006/main" name="Itasca_NGS Inkwe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2537</Words>
  <Application>Microsoft Office PowerPoint</Application>
  <PresentationFormat>On-screen Show (4:3)</PresentationFormat>
  <Paragraphs>470</Paragraphs>
  <Slides>55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Calibri</vt:lpstr>
      <vt:lpstr>Calibri Light</vt:lpstr>
      <vt:lpstr>Corbel</vt:lpstr>
      <vt:lpstr>Wingdings 2</vt:lpstr>
      <vt:lpstr>Default Theme</vt:lpstr>
      <vt:lpstr> Itasca_NGS Breeze</vt:lpstr>
      <vt:lpstr>Retrospect</vt:lpstr>
      <vt:lpstr>1_Retrospect</vt:lpstr>
      <vt:lpstr>2_Retrospect</vt:lpstr>
      <vt:lpstr>3_Retrospect</vt:lpstr>
      <vt:lpstr>Itasca_NGS Plaza</vt:lpstr>
      <vt:lpstr>4_Retrospect</vt:lpstr>
      <vt:lpstr>Itasca_NGS Inkwell</vt:lpstr>
      <vt:lpstr>5_Retrospect</vt:lpstr>
      <vt:lpstr>Itasca_NGS Advantage</vt:lpstr>
      <vt:lpstr>6_Retrospect</vt:lpstr>
      <vt:lpstr>7_Retrospect</vt:lpstr>
      <vt:lpstr>Unix/Linux Basics Thomas Girke Tutorial</vt:lpstr>
      <vt:lpstr>Learning Outcomes</vt:lpstr>
      <vt:lpstr>Logging-In</vt:lpstr>
      <vt:lpstr>Why GNU/Linux?</vt:lpstr>
      <vt:lpstr>Basics</vt:lpstr>
      <vt:lpstr>Unix Help</vt:lpstr>
      <vt:lpstr>Orientation</vt:lpstr>
      <vt:lpstr>Exercise 1.1: Files and Directories</vt:lpstr>
      <vt:lpstr>Copy and paste</vt:lpstr>
      <vt:lpstr>Handy Shortcuts</vt:lpstr>
      <vt:lpstr>Finding Files in Directories and Applications</vt:lpstr>
      <vt:lpstr>Finding Things in Files</vt:lpstr>
      <vt:lpstr>Permissions and Ownership</vt:lpstr>
      <vt:lpstr>Exercise 1.2: Useful Unix Commands</vt:lpstr>
      <vt:lpstr>Exercise 1.2: Useful Unix Commands</vt:lpstr>
      <vt:lpstr>Exercise 1.2: Useful Unix Commands</vt:lpstr>
      <vt:lpstr>STDIN, STDOUT, and STDERR</vt:lpstr>
      <vt:lpstr>Redirections</vt:lpstr>
      <vt:lpstr>Piping</vt:lpstr>
      <vt:lpstr>Globbing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Process Management</vt:lpstr>
      <vt:lpstr>Non-Graphical Text Editors</vt:lpstr>
      <vt:lpstr>More Non-Graphical Text Editors</vt:lpstr>
      <vt:lpstr>Graphical Text Editors</vt:lpstr>
      <vt:lpstr>Vim Manual</vt:lpstr>
      <vt:lpstr>Modifier Keys to Control Vim</vt:lpstr>
      <vt:lpstr>Additional Vim Commands</vt:lpstr>
      <vt:lpstr>Vim Help</vt:lpstr>
      <vt:lpstr>More Vim</vt:lpstr>
      <vt:lpstr>Useful Shell Commands</vt:lpstr>
      <vt:lpstr>Exercise 1.4: Text Viewing</vt:lpstr>
      <vt:lpstr>Exercise 1.4: Text Viewing</vt:lpstr>
      <vt:lpstr>Other Important Commands</vt:lpstr>
      <vt:lpstr>Loops</vt:lpstr>
      <vt:lpstr>Examples on for-loops</vt:lpstr>
      <vt:lpstr>Exercise 1.5: For-loops</vt:lpstr>
      <vt:lpstr>Exercise 1.6: While-loops</vt:lpstr>
      <vt:lpstr>If/then Statements</vt:lpstr>
      <vt:lpstr>Secure Copy Between Machines</vt:lpstr>
      <vt:lpstr>Archives</vt:lpstr>
      <vt:lpstr>Tarballs</vt:lpstr>
      <vt:lpstr>Compressed Files</vt:lpstr>
      <vt:lpstr>How to Decompress Files</vt:lpstr>
      <vt:lpstr>Command Substitutions</vt:lpstr>
      <vt:lpstr>PATH</vt:lpstr>
      <vt:lpstr>Exercise 1.8: Practicing Unix/Linux Commands</vt:lpstr>
      <vt:lpstr>Exercise 1.8: Practicing Unix/Linux Commands</vt:lpstr>
      <vt:lpstr>Exercise 1.8: Practicing Unix/Linux Commands</vt:lpstr>
      <vt:lpstr>Exercise 1.8: Practicing Unix/Linux Commands</vt:lpstr>
      <vt:lpstr>Resources</vt:lpstr>
    </vt:vector>
  </TitlesOfParts>
  <Company>University of Minnesota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Unix/Linux Basics</dc:title>
  <dc:creator>Peter Morrell</dc:creator>
  <cp:lastModifiedBy>Chaochih Liu</cp:lastModifiedBy>
  <cp:revision>242</cp:revision>
  <dcterms:created xsi:type="dcterms:W3CDTF">2015-08-03T17:01:57Z</dcterms:created>
  <dcterms:modified xsi:type="dcterms:W3CDTF">2016-05-16T02:44:56Z</dcterms:modified>
</cp:coreProperties>
</file>